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7" r:id="rId5"/>
    <p:sldMasterId id="2147483718" r:id="rId6"/>
    <p:sldMasterId id="2147483734" r:id="rId7"/>
    <p:sldMasterId id="2147483751" r:id="rId8"/>
    <p:sldMasterId id="2147483769" r:id="rId9"/>
  </p:sldMasterIdLst>
  <p:notesMasterIdLst>
    <p:notesMasterId r:id="rId23"/>
  </p:notesMasterIdLst>
  <p:sldIdLst>
    <p:sldId id="8969" r:id="rId10"/>
    <p:sldId id="9035" r:id="rId11"/>
    <p:sldId id="9036" r:id="rId12"/>
    <p:sldId id="9037" r:id="rId13"/>
    <p:sldId id="9039" r:id="rId14"/>
    <p:sldId id="9041" r:id="rId15"/>
    <p:sldId id="9040" r:id="rId16"/>
    <p:sldId id="9042" r:id="rId17"/>
    <p:sldId id="9043" r:id="rId18"/>
    <p:sldId id="9044" r:id="rId19"/>
    <p:sldId id="9045" r:id="rId20"/>
    <p:sldId id="9046" r:id="rId21"/>
    <p:sldId id="9047" r:id="rId22"/>
  </p:sldIdLst>
  <p:sldSz cx="12192000" cy="6858000"/>
  <p:notesSz cx="7315200" cy="96012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hubb Publico App Bold" panose="02040802060504060203" pitchFamily="18" charset="0"/>
      <p:bold r:id="rId30"/>
      <p:boldItalic r:id="rId31"/>
    </p:embeddedFont>
    <p:embeddedFont>
      <p:font typeface="Chubb Publico App Medium" panose="02000603080000020004" pitchFamily="2" charset="0"/>
      <p:regular r:id="rId32"/>
      <p:italic r:id="rId33"/>
    </p:embeddedFont>
    <p:embeddedFont>
      <p:font typeface="Chubb Publico App Roman" panose="02000603080000020004" pitchFamily="2" charset="0"/>
      <p:regular r:id="rId34"/>
      <p: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LOBAL" id="{6F858100-CFFE-4562-9001-41EF92FBDDE8}">
          <p14:sldIdLst/>
        </p14:section>
        <p14:section name="OVERVIEW - Lineas de Negocio y Productos" id="{C1E05EE4-1967-E84F-BAF4-276C55E925AE}">
          <p14:sldIdLst>
            <p14:sldId id="8969"/>
            <p14:sldId id="9035"/>
            <p14:sldId id="9036"/>
            <p14:sldId id="9037"/>
            <p14:sldId id="9039"/>
            <p14:sldId id="9041"/>
            <p14:sldId id="9040"/>
            <p14:sldId id="9042"/>
            <p14:sldId id="9043"/>
            <p14:sldId id="9044"/>
            <p14:sldId id="9045"/>
            <p14:sldId id="9046"/>
            <p14:sldId id="90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78" userDrawn="1">
          <p15:clr>
            <a:srgbClr val="A4A3A4"/>
          </p15:clr>
        </p15:guide>
        <p15:guide id="4" pos="2568" userDrawn="1">
          <p15:clr>
            <a:srgbClr val="A4A3A4"/>
          </p15:clr>
        </p15:guide>
        <p15:guide id="5" pos="3000" userDrawn="1">
          <p15:clr>
            <a:srgbClr val="A4A3A4"/>
          </p15:clr>
        </p15:guide>
        <p15:guide id="8" pos="6879" userDrawn="1">
          <p15:clr>
            <a:srgbClr val="A4A3A4"/>
          </p15:clr>
        </p15:guide>
        <p15:guide id="9" pos="7296" userDrawn="1">
          <p15:clr>
            <a:srgbClr val="A4A3A4"/>
          </p15:clr>
        </p15:guide>
        <p15:guide id="10" orient="horz" pos="504" userDrawn="1">
          <p15:clr>
            <a:srgbClr val="A4A3A4"/>
          </p15:clr>
        </p15:guide>
        <p15:guide id="11" orient="horz" pos="3072" userDrawn="1">
          <p15:clr>
            <a:srgbClr val="A4A3A4"/>
          </p15:clr>
        </p15:guide>
        <p15:guide id="13" orient="horz" pos="3864" userDrawn="1">
          <p15:clr>
            <a:srgbClr val="A4A3A4"/>
          </p15:clr>
        </p15:guide>
        <p15:guide id="14" pos="4776" userDrawn="1">
          <p15:clr>
            <a:srgbClr val="A4A3A4"/>
          </p15:clr>
        </p15:guide>
        <p15:guide id="15" pos="5352" userDrawn="1">
          <p15:clr>
            <a:srgbClr val="A4A3A4"/>
          </p15:clr>
        </p15:guide>
        <p15:guide id="16" pos="3863" userDrawn="1">
          <p15:clr>
            <a:srgbClr val="A4A3A4"/>
          </p15:clr>
        </p15:guide>
        <p15:guide id="17" pos="3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posito, Gianna         INT'L - Argentina" initials="EGI-A" lastIdx="31" clrIdx="0">
    <p:extLst>
      <p:ext uri="{19B8F6BF-5375-455C-9EA6-DF929625EA0E}">
        <p15:presenceInfo xmlns:p15="http://schemas.microsoft.com/office/powerpoint/2012/main" userId="S::Gianna.Esposito@chubb.com::c3e114ed-7be6-4916-9cf3-9dcde1c70b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E53"/>
    <a:srgbClr val="6D27C5"/>
    <a:srgbClr val="7ACB00"/>
    <a:srgbClr val="FF0198"/>
    <a:srgbClr val="FFB617"/>
    <a:srgbClr val="01C1D6"/>
    <a:srgbClr val="150F8F"/>
    <a:srgbClr val="FF6600"/>
    <a:srgbClr val="6E27C5"/>
    <a:srgbClr val="FFD57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3372" autoAdjust="0"/>
  </p:normalViewPr>
  <p:slideViewPr>
    <p:cSldViewPr snapToGrid="0" snapToObjects="1" showGuides="1">
      <p:cViewPr varScale="1">
        <p:scale>
          <a:sx n="63" d="100"/>
          <a:sy n="63" d="100"/>
        </p:scale>
        <p:origin x="900" y="78"/>
      </p:cViewPr>
      <p:guideLst>
        <p:guide orient="horz" pos="3768"/>
        <p:guide pos="415"/>
        <p:guide pos="778"/>
        <p:guide pos="2568"/>
        <p:guide pos="3000"/>
        <p:guide pos="6879"/>
        <p:guide pos="7296"/>
        <p:guide orient="horz" pos="504"/>
        <p:guide orient="horz" pos="3072"/>
        <p:guide orient="horz" pos="3864"/>
        <p:guide pos="4776"/>
        <p:guide pos="5352"/>
        <p:guide pos="3863"/>
        <p:guide pos="3504"/>
      </p:guideLst>
    </p:cSldViewPr>
  </p:slideViewPr>
  <p:outlineViewPr>
    <p:cViewPr>
      <p:scale>
        <a:sx n="33" d="100"/>
        <a:sy n="33" d="100"/>
      </p:scale>
      <p:origin x="0" y="-25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>
        <p:scale>
          <a:sx n="50" d="100"/>
          <a:sy n="50" d="100"/>
        </p:scale>
        <p:origin x="1712" y="-28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A8A3641-56F5-5448-9D50-8E5D82B75AA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79C2C4-32E6-E94B-8051-985CB101B0E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538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979C2C4-32E6-E94B-8051-985CB101B0E0}" type="slidenum">
              <a:rPr lang="es-MX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</a:t>
            </a:fld>
            <a:endParaRPr lang="es-MX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939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1911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3797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4361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377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799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51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026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288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646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008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909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C2C4-32E6-E94B-8051-985CB101B0E0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591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DE149-D616-234B-8F0A-06E713120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42A13E-76A6-2845-A13F-599036FDE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1BA01-BC75-7243-9EC3-4B7C9D91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9A9F0-8AE2-9A46-A822-1E2769B9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DC4EF2-7947-B942-8F74-9E1B5627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0317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87FAD-8643-3C40-85F5-DC2E90C5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 dirty="0"/>
              <a:t>Haz clic para modificar el estilo…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8CBF73-4343-324A-B606-D94687FA6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74BB65-DF65-2446-ACFD-8990D9697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A0FE0E-8F51-DB41-B692-971EFCB1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69DFD3-17CC-B840-9DE9-1AA294F5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E13D5F-DC6F-004A-8B9A-9BDBEB47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3991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2FC94-713F-244B-AFA5-DC2880D7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E9A8C5-16DA-F940-8F8D-8983BE517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C4F2D0-1E9B-BF4F-BC81-10283370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60143-339F-1B4E-9DF4-7464654F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A46DC-89EF-D945-B96C-62DD5579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0182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900988" y="0"/>
            <a:ext cx="42910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2498725"/>
            <a:ext cx="32321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1342" y="3846593"/>
            <a:ext cx="4805607" cy="17922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3600" kern="1200" dirty="0">
                <a:solidFill>
                  <a:schemeClr val="bg1"/>
                </a:solidFill>
                <a:latin typeface="Chubb Publico App Medium" panose="0200060308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52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97640" y="1309512"/>
            <a:ext cx="4805607" cy="17922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3200" kern="1200" dirty="0">
                <a:solidFill>
                  <a:schemeClr val="bg1"/>
                </a:solidFill>
                <a:latin typeface="Chubb Publico App Medium" panose="0200060308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7640" y="3428999"/>
            <a:ext cx="4805607" cy="2936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770CB3F-A0C2-42D2-ABCF-58BD42539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6492240"/>
            <a:ext cx="957263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68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132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360488"/>
            <a:ext cx="2908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794" y="1473548"/>
            <a:ext cx="4131734" cy="1792288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Chubb Publico App Medium" panose="0200060308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793" y="3970865"/>
            <a:ext cx="3932237" cy="1783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5460631" y="3970865"/>
            <a:ext cx="3932237" cy="1783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CF214D-6CE2-4505-ABBE-8088EA28F7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6492240"/>
            <a:ext cx="957263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40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460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93196" y="654757"/>
            <a:ext cx="4805607" cy="1792288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Chubb Publico App Medium" panose="0200060308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422" y="2627489"/>
            <a:ext cx="4131734" cy="1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482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5788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679825"/>
            <a:ext cx="229711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794" y="1473548"/>
            <a:ext cx="3932236" cy="1792288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Chubb Publico App Medium" panose="0200060308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793" y="3679919"/>
            <a:ext cx="3932237" cy="1783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47AA24C-6A1B-4B0D-9D2C-4D6CEFF658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6492240"/>
            <a:ext cx="957263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4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63"/>
            <a:ext cx="12192000" cy="603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4729163"/>
            <a:ext cx="20542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794" y="822383"/>
            <a:ext cx="4131734" cy="1402808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Chubb Publico App Medium" panose="02000603080000020004" pitchFamily="2" charset="0"/>
              </a:defRPr>
            </a:lvl1pPr>
          </a:lstStyle>
          <a:p>
            <a:r>
              <a:rPr lang="en-US" dirty="0"/>
              <a:t>Click to edit Master 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/>
          </p:nvPr>
        </p:nvSpPr>
        <p:spPr>
          <a:xfrm>
            <a:off x="628793" y="2587141"/>
            <a:ext cx="4131734" cy="1783468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13403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b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2700"/>
            <a:ext cx="12192000" cy="674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794" y="822383"/>
            <a:ext cx="4131734" cy="1402808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Chubb Publico App Medium" panose="02000603080000020004" pitchFamily="2" charset="0"/>
              </a:defRPr>
            </a:lvl1pPr>
          </a:lstStyle>
          <a:p>
            <a:r>
              <a:rPr lang="en-US" dirty="0"/>
              <a:t>Click to edit Master 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793" y="2587141"/>
            <a:ext cx="4131734" cy="1783468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line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B316CF3-3954-4A46-BA87-4FA37D19C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6492240"/>
            <a:ext cx="957263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981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1520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794" y="1473548"/>
            <a:ext cx="3932236" cy="1792288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Chubb Publico App Medium" panose="0200060308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793" y="3652205"/>
            <a:ext cx="3932237" cy="1783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5ACFDA7-DF9F-425C-B5F6-94A19C099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6492240"/>
            <a:ext cx="957263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06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0D5BD-E671-A04D-8DAF-AF64B4CE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72ACB-3066-1E49-9C75-61CFCE91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554480"/>
            <a:ext cx="10902767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4F097D-C949-7A4F-84AC-51C4EB7D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6DAC28-5687-8E4E-B30F-A57F22E8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8B3907-43F8-FB4F-B8DA-A33D6572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7489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251200"/>
            <a:ext cx="12192000" cy="362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72224" y="951035"/>
            <a:ext cx="4879378" cy="179228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Chubb Publico App Medium" panose="0200060308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7709" y="3593491"/>
            <a:ext cx="3932237" cy="1783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  <a:latin typeface="Lato" panose="020F05020202040302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29247FA-CF06-48CA-9607-C9611923B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6492240"/>
            <a:ext cx="957263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63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1371600"/>
            <a:ext cx="8648700" cy="3228392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3200" kern="1200" dirty="0">
                <a:solidFill>
                  <a:schemeClr val="bg1"/>
                </a:solidFill>
                <a:latin typeface="Chubb Publico App Medium" panose="0200060308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14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FE13-7906-4CFD-AEF9-93A03DAB3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hubb Publico App Medium" panose="0200060308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70522-0763-49C1-9CC6-DF975F454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US" sz="2400" kern="1200" dirty="0">
                <a:solidFill>
                  <a:schemeClr val="tx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694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C4A7-D5FB-4212-B8CE-F0885AA00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6000" kern="1200" dirty="0">
                <a:solidFill>
                  <a:schemeClr val="tx1"/>
                </a:solidFill>
                <a:latin typeface="Chubb Publico App Medium" panose="0200060308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E1F1E-A988-4E33-8167-4EFB9B89E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US" sz="2400" kern="1200" dirty="0">
                <a:solidFill>
                  <a:schemeClr val="tx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602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50E39-A291-4881-B8CA-EA0202EE8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5400" kern="1200" dirty="0">
                <a:solidFill>
                  <a:schemeClr val="bg1"/>
                </a:solidFill>
                <a:latin typeface="Chubb Publico App Medium" panose="02000603080000020004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CBF03B-7809-4E6A-A844-1F8E0A7E5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hubb Publico App Roman" panose="02000603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4232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Turquoise" preserve="1" userDrawn="1">
  <p:cSld name="Titl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bg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4352" y="198164"/>
            <a:ext cx="2318048" cy="1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Month XX, 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38627" y="198164"/>
            <a:ext cx="5125725" cy="180000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08" y="3455813"/>
            <a:ext cx="2103120" cy="2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2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Turquoise" preserve="1" userDrawn="1">
  <p:cSld name="1_Titl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tx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6F07F7B-2089-40E8-ADAE-00137DDA939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7" y="3455819"/>
            <a:ext cx="2103120" cy="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4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preserve="1" userDrawn="1">
  <p:cSld name="Titl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bg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15721D6-54E1-491F-BDB3-DED80B518C4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08" y="3455813"/>
            <a:ext cx="2103120" cy="2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urple" preserve="1" userDrawn="1">
  <p:cSld name="Title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bg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4E85CAC-46C5-4A79-B881-1232B79633E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08" y="3455813"/>
            <a:ext cx="2103120" cy="2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32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Yellow" preserve="1" userDrawn="1">
  <p:cSld name="Title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tx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0CEBA-7440-4718-9D09-5B5693ED1CC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7" y="3455819"/>
            <a:ext cx="2103120" cy="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8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B171B-48B6-8246-85D0-3B0D657A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16A64D-EBF3-6040-8E93-5D92A620B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E9062-8F0E-8140-ABBE-54BF0516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C4EAD-3D48-6A43-822E-53654ED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100E97-9243-4A49-8145-068A6917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6739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Magenta" preserve="1" userDrawn="1">
  <p:cSld name="Titl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bg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EA05B1D-6C69-4A3C-A3C1-392C9218D51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08" y="3455813"/>
            <a:ext cx="2103120" cy="2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Dark Blue" preserve="1" userDrawn="1">
  <p:cSld name="Title Dark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bg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F21C36-FA58-455A-B15B-618CD07D6C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08" y="3455813"/>
            <a:ext cx="2103120" cy="2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Red" preserve="1" userDrawn="1">
  <p:cSld name="Titl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bg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D2B4D-61EE-44C0-8A33-A0905CF5763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08" y="3455813"/>
            <a:ext cx="2103120" cy="2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3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ight Gray" preserve="1" userDrawn="1">
  <p:cSld name="Title Light Gra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bg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F0CA7D6-0ADF-41D6-B65E-00FEA6A6F1B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7" y="3455819"/>
            <a:ext cx="2103120" cy="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71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Green" preserve="1" userDrawn="1">
  <p:cSld name="Titl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7285" y="1084888"/>
            <a:ext cx="7445115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286" y="3838563"/>
            <a:ext cx="7453425" cy="146876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en-GB" sz="2800" kern="1200" dirty="0">
                <a:solidFill>
                  <a:schemeClr val="tx1"/>
                </a:solidFill>
                <a:latin typeface="Chubb Publico App Roman" panose="0200060308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17233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FDCB9E-55F8-4468-A6C7-AE9E6D728C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7" y="3455819"/>
            <a:ext cx="2103120" cy="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is the slide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E48E-8483-4BD0-A417-21A0B5270AF8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136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772817"/>
            <a:ext cx="5278967" cy="4320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7" y="1772816"/>
            <a:ext cx="5278967" cy="4320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is the slide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5A0-E14D-423A-A6FE-6383F19ABBB8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87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9" y="1773240"/>
            <a:ext cx="3360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6213" y="1773239"/>
            <a:ext cx="3566187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is the slide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1BE-1FF8-4841-A7B0-15806A99F7B8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320316" y="1773239"/>
            <a:ext cx="3360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311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is the slide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9E9-6B5D-4178-BF07-6F85F89F92B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5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Turquoise" type="blank" preserve="1">
  <p:cSld name="Closing Slid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B165B7-CDD2-4F5B-94A2-AF40DCAA6751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91440" y="2511684"/>
            <a:chExt cx="4343400" cy="137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BD79C2-66B4-44B0-A11D-1F9E8739250D}"/>
                </a:ext>
              </a:extLst>
            </p:cNvPr>
            <p:cNvSpPr/>
            <p:nvPr userDrawn="1"/>
          </p:nvSpPr>
          <p:spPr>
            <a:xfrm>
              <a:off x="91440" y="2511684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8709DA-77E2-40A8-A564-72BA6BDB03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" y="3050664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65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36306-DF40-E64C-A650-28B7094E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0911E-0171-284B-8C7A-098014806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8033D-5DF6-D54A-B69A-54AA8EC88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E4E091-B4A2-DE47-A44E-9508D6AE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37FA37-A56A-9047-9B8A-69232F29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445C3-77FA-6C48-9009-A16C3C0B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805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Orange" type="blank" preserve="1">
  <p:cSld name="1_Closing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2CBBE9-CF1D-4715-93C3-0B3164BA4373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0" y="2976880"/>
            <a:chExt cx="4343400" cy="1371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8AD028-20BE-4162-9167-7A64A4861F88}"/>
                </a:ext>
              </a:extLst>
            </p:cNvPr>
            <p:cNvSpPr/>
            <p:nvPr userDrawn="1"/>
          </p:nvSpPr>
          <p:spPr>
            <a:xfrm>
              <a:off x="0" y="2976880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702BF9-6F8C-4515-B24D-A74F2E2A3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" y="3515860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08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Purple" type="blank" preserve="1">
  <p:cSld name="Closing Slide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89D8F6-A092-4D92-9A7B-3184A1197B90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0" y="2976880"/>
            <a:chExt cx="4343400" cy="1371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B7054B-733F-49F4-B721-B941714B130D}"/>
                </a:ext>
              </a:extLst>
            </p:cNvPr>
            <p:cNvSpPr/>
            <p:nvPr userDrawn="1"/>
          </p:nvSpPr>
          <p:spPr>
            <a:xfrm>
              <a:off x="0" y="2976880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5BA912-2679-483D-AE8D-643A1A3ECC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" y="3515860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804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Yellow" type="blank" preserve="1">
  <p:cSld name="Closing Slide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CBA708-1E68-41A4-AAE7-A09863718A73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91440" y="2511684"/>
            <a:chExt cx="4343400" cy="137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A6C56-3173-4086-A68D-6E4103BEC3E5}"/>
                </a:ext>
              </a:extLst>
            </p:cNvPr>
            <p:cNvSpPr/>
            <p:nvPr userDrawn="1"/>
          </p:nvSpPr>
          <p:spPr>
            <a:xfrm>
              <a:off x="91440" y="2511684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A72889-314C-40EF-8119-13E88505F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" y="3050664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106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Magenta" type="blank" preserve="1">
  <p:cSld name="Closing Slid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C0BDD0-CA6E-46D6-B97D-6FE6A414AB1B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91440" y="2511684"/>
            <a:chExt cx="4343400" cy="137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E5673B-C586-45D5-B844-5AFB8498E588}"/>
                </a:ext>
              </a:extLst>
            </p:cNvPr>
            <p:cNvSpPr/>
            <p:nvPr userDrawn="1"/>
          </p:nvSpPr>
          <p:spPr>
            <a:xfrm>
              <a:off x="91440" y="2511684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9676EE-8E9C-451C-9268-4CCE4A98B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" y="3050664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549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Dark Blue" type="blank" preserve="1">
  <p:cSld name="Closing Slide Dark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2C7E7E-3428-4AE0-8FAB-D2803AC7840A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0" y="2976880"/>
            <a:chExt cx="4343400" cy="1371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156F21-17D3-4901-84CC-6846353FD2CF}"/>
                </a:ext>
              </a:extLst>
            </p:cNvPr>
            <p:cNvSpPr/>
            <p:nvPr userDrawn="1"/>
          </p:nvSpPr>
          <p:spPr>
            <a:xfrm>
              <a:off x="0" y="2976880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D90C61-A1BF-4628-ACB1-917A242BE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" y="3515860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590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Red" type="blank" preserve="1">
  <p:cSld name="Closing Slid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98B30A-1447-4B8B-9C58-98E7C79F382A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0" y="2976880"/>
            <a:chExt cx="4343400" cy="1371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7CE74E-9EA1-45D0-92AD-A57D76DEB590}"/>
                </a:ext>
              </a:extLst>
            </p:cNvPr>
            <p:cNvSpPr/>
            <p:nvPr userDrawn="1"/>
          </p:nvSpPr>
          <p:spPr>
            <a:xfrm>
              <a:off x="0" y="2976880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DD59EF-504A-438D-8E2A-2ECF31AB4C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" y="3515860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00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Light Grey" type="blank" preserve="1">
  <p:cSld name="Closing Slide Light Gre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2868E8-70B4-4C87-BF3E-2C73C2E3046C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91440" y="2511684"/>
            <a:chExt cx="4343400" cy="1371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CF0B55-7164-499C-A6BD-E396EC5E9AB1}"/>
                </a:ext>
              </a:extLst>
            </p:cNvPr>
            <p:cNvSpPr/>
            <p:nvPr userDrawn="1"/>
          </p:nvSpPr>
          <p:spPr>
            <a:xfrm>
              <a:off x="91440" y="2511684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097ADE-C85A-4D2E-8C8E-2DD29A793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" y="3050664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777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Green" type="blank" preserve="1">
  <p:cSld name="Closing Slid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B4DB18F-AB7D-4ABD-94D0-0B85435E3AAE}"/>
              </a:ext>
            </a:extLst>
          </p:cNvPr>
          <p:cNvGrpSpPr/>
          <p:nvPr userDrawn="1"/>
        </p:nvGrpSpPr>
        <p:grpSpPr>
          <a:xfrm>
            <a:off x="0" y="2743200"/>
            <a:ext cx="4343400" cy="1371600"/>
            <a:chOff x="91440" y="2511684"/>
            <a:chExt cx="4343400" cy="137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D058FC-0FE9-444A-A4B7-76BFBAC37920}"/>
                </a:ext>
              </a:extLst>
            </p:cNvPr>
            <p:cNvSpPr/>
            <p:nvPr userDrawn="1"/>
          </p:nvSpPr>
          <p:spPr>
            <a:xfrm>
              <a:off x="91440" y="2511684"/>
              <a:ext cx="43434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4F9EC7-7F67-4DBB-9E6B-24204C0976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" y="3050664"/>
              <a:ext cx="2651760" cy="293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064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E100B1-6C02-624F-AAFD-DA486A17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29C476-8545-B54E-BA35-07E965281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FD5A69-393D-CC44-8945-35BDFBE40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60E607-2E1A-1F40-893A-256C428D0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B9D12-4A0C-3642-B921-55150409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66CDCE-78E2-6643-AF32-4223383F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8C2793-11BB-CF48-A336-B44DDB54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B6216DB-8E53-405B-BA16-E7E12C13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437" y="743479"/>
            <a:ext cx="9601199" cy="557784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7673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CD85A-2840-874D-AA97-428E6CC3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3218D1-1830-CD46-A93F-D3A1CBCE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9ED4CC-4E5B-FC42-8BEE-3C49DEF9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AD9F8C-A430-DD40-8EC9-430D9470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0316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B8015C-F848-3E43-9DF7-2D98E2DF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AD2FC8-9F90-634B-B1D7-DD605150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C06FF0-908D-DA4B-B34C-DB16F011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0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ACA27-825A-9C46-80B8-6551A67D3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3647"/>
            <a:ext cx="2628900" cy="5443316"/>
          </a:xfrm>
        </p:spPr>
        <p:txBody>
          <a:bodyPr vert="eaVert"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7E1CE8-1F4C-A749-850D-BFEBA12F4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3647"/>
            <a:ext cx="7734300" cy="544331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06E94-3325-DA44-A823-C66DBAAC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55449-C7F0-5F4F-B73B-AB2F56EF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BC66A9-777C-A04A-BC3D-3FECBA30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7511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60177-5F23-7B47-A9C7-D319D6B68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 dirty="0"/>
              <a:t>Haz clic para modificar el estilo…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D87EC-12EC-3A4B-A600-D5BC10A8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C60ABB-15B3-BB4C-86AF-7DBA56A1F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2502AB-BFC6-124C-88A0-5BC90ABB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4E4-08E2-6243-8BC1-15278FAD0500}" type="datetimeFigureOut">
              <a:rPr lang="es-MX" smtClean="0"/>
              <a:t>09/10/2023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90547A-F3E4-1349-AD03-E7A3255D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A9523B-EBB4-4D42-B29F-26E9325A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1629-9272-0A45-985C-C9B9F577A5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36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8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8A956D-76BB-1D45-8766-75B1D661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437" y="743479"/>
            <a:ext cx="9601199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E3F562-89B7-FD41-A4BE-5D8894909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527048"/>
            <a:ext cx="109027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945ABA-9D33-D542-9288-FA8371651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106F84E4-08E2-6243-8BC1-15278FAD0500}" type="datetimeFigureOut">
              <a:rPr lang="es-MX" smtClean="0"/>
              <a:pPr/>
              <a:t>09/10/2023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26644-3A4E-5B4F-96AA-F26D36B6D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5131EA-911C-5849-B24A-1555483A8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33620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C8188"/>
                </a:solidFill>
                <a:latin typeface="Lato" panose="020F0502020204030203" pitchFamily="34" charset="0"/>
              </a:defRPr>
            </a:lvl1pPr>
          </a:lstStyle>
          <a:p>
            <a:fld id="{F16C1629-9272-0A45-985C-C9B9F577A515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Imagen 31">
            <a:extLst>
              <a:ext uri="{FF2B5EF4-FFF2-40B4-BE49-F238E27FC236}">
                <a16:creationId xmlns:a16="http://schemas.microsoft.com/office/drawing/2014/main" id="{21AB5DF5-83B6-4694-91CD-3E57D59B88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492240"/>
            <a:ext cx="1371600" cy="135669"/>
          </a:xfrm>
          <a:prstGeom prst="rect">
            <a:avLst/>
          </a:prstGeom>
        </p:spPr>
      </p:pic>
      <p:cxnSp>
        <p:nvCxnSpPr>
          <p:cNvPr id="13" name="Conector recto 2">
            <a:extLst>
              <a:ext uri="{FF2B5EF4-FFF2-40B4-BE49-F238E27FC236}">
                <a16:creationId xmlns:a16="http://schemas.microsoft.com/office/drawing/2014/main" id="{58193F46-B8F6-4A3C-8229-3D43FD708CE8}"/>
              </a:ext>
            </a:extLst>
          </p:cNvPr>
          <p:cNvCxnSpPr/>
          <p:nvPr userDrawn="1"/>
        </p:nvCxnSpPr>
        <p:spPr>
          <a:xfrm flipH="1">
            <a:off x="1933438" y="584200"/>
            <a:ext cx="9601200" cy="6313"/>
          </a:xfrm>
          <a:prstGeom prst="line">
            <a:avLst/>
          </a:prstGeom>
          <a:ln>
            <a:solidFill>
              <a:srgbClr val="4B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7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s-MX" sz="3200" kern="1200" dirty="0">
          <a:solidFill>
            <a:srgbClr val="4B4E53"/>
          </a:solidFill>
          <a:latin typeface="Chubb Publico App Medium" panose="02000603080000020004" pitchFamily="2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48" y="6400800"/>
            <a:ext cx="1371600" cy="137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1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55" r:id="rId2"/>
    <p:sldLayoutId id="2147483686" r:id="rId3"/>
    <p:sldLayoutId id="2147483720" r:id="rId4"/>
    <p:sldLayoutId id="2147483688" r:id="rId5"/>
    <p:sldLayoutId id="2147483691" r:id="rId6"/>
    <p:sldLayoutId id="2147483763" r:id="rId7"/>
    <p:sldLayoutId id="2147483741" r:id="rId8"/>
    <p:sldLayoutId id="2147483732" r:id="rId9"/>
    <p:sldLayoutId id="2147483695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36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55D903D-F6CB-4C52-8CB0-1B17BE4650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" y="6492240"/>
            <a:ext cx="956010" cy="95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34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36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C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F6C2AC2E-CBA8-44F3-B6A6-63C733C9D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6492240"/>
            <a:ext cx="957263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36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6492240"/>
            <a:ext cx="957263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04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36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418" y="548681"/>
            <a:ext cx="10957983" cy="10408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8" y="1772816"/>
            <a:ext cx="10957983" cy="4320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6552" y="6453336"/>
            <a:ext cx="684599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slide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44" y="6453336"/>
            <a:ext cx="58985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29295DE6-5E79-4E0C-95AA-63D191DA736D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264352" y="260648"/>
            <a:ext cx="2318048" cy="18000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January 2016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24418" y="517233"/>
            <a:ext cx="109579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7" y="6453348"/>
            <a:ext cx="1645920" cy="1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2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802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93" r:id="rId15"/>
    <p:sldLayoutId id="2147483806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lang="en-GB" sz="3200" b="0" i="0" u="none" kern="1200" dirty="0">
          <a:solidFill>
            <a:schemeClr val="tx1"/>
          </a:solidFill>
          <a:latin typeface="Chubb Publico App Medium" panose="02000603080000020004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600" b="0" i="0" u="none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47CB27-0ADC-4B45-A66D-125402D28272}"/>
              </a:ext>
            </a:extLst>
          </p:cNvPr>
          <p:cNvSpPr/>
          <p:nvPr/>
        </p:nvSpPr>
        <p:spPr>
          <a:xfrm>
            <a:off x="1" y="3271847"/>
            <a:ext cx="12192000" cy="3586152"/>
          </a:xfrm>
          <a:prstGeom prst="rect">
            <a:avLst/>
          </a:prstGeom>
          <a:solidFill>
            <a:srgbClr val="150F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6E27B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59A71C-E14E-2C4C-A730-150051083B8F}"/>
              </a:ext>
            </a:extLst>
          </p:cNvPr>
          <p:cNvSpPr txBox="1"/>
          <p:nvPr/>
        </p:nvSpPr>
        <p:spPr>
          <a:xfrm>
            <a:off x="1194317" y="1426216"/>
            <a:ext cx="103760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schemeClr val="bg2">
                    <a:lumMod val="75000"/>
                  </a:schemeClr>
                </a:solidFill>
                <a:latin typeface="Chubb Publico App Medium" panose="02000603080000020004" pitchFamily="2" charset="0"/>
              </a:rPr>
              <a:t>Risco de Crédito e Gestão Financeira</a:t>
            </a:r>
          </a:p>
          <a:p>
            <a:pPr lvl="0">
              <a:defRPr/>
            </a:pPr>
            <a:r>
              <a:rPr lang="pt-BR" sz="3000" b="1" dirty="0">
                <a:solidFill>
                  <a:schemeClr val="bg2">
                    <a:lumMod val="75000"/>
                  </a:schemeClr>
                </a:solidFill>
                <a:latin typeface="Chubb Publico App Bold" panose="02040802060504060203" pitchFamily="18" charset="0"/>
              </a:rPr>
              <a:t>Soluções Adicionais Para Riscos Menos Tradicionais</a:t>
            </a:r>
            <a:endParaRPr lang="es-ES_tradnl" sz="3000" b="1" dirty="0">
              <a:solidFill>
                <a:schemeClr val="bg2">
                  <a:lumMod val="75000"/>
                </a:schemeClr>
              </a:solidFill>
              <a:latin typeface="Chubb Publico App Bold" panose="020408020605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sentado em um tapete vermelho">
            <a:extLst>
              <a:ext uri="{FF2B5EF4-FFF2-40B4-BE49-F238E27FC236}">
                <a16:creationId xmlns:a16="http://schemas.microsoft.com/office/drawing/2014/main" id="{02327731-D957-4865-50BF-9736D4478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0"/>
            <a:ext cx="12192001" cy="685418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C596FBD-81A8-0375-0981-5EF3CA8F7245}"/>
              </a:ext>
            </a:extLst>
          </p:cNvPr>
          <p:cNvSpPr/>
          <p:nvPr/>
        </p:nvSpPr>
        <p:spPr>
          <a:xfrm>
            <a:off x="591746" y="1814568"/>
            <a:ext cx="4885599" cy="1797871"/>
          </a:xfrm>
          <a:prstGeom prst="roundRect">
            <a:avLst/>
          </a:prstGeom>
          <a:noFill/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ubb Publico App Bold" panose="02040802060504060203" pitchFamily="18" charset="0"/>
              </a:rPr>
              <a:t>“Também estou preocupado com a minha fábrica no país vizinho, que é uma importante fonte de dividendos para o grupo.”</a:t>
            </a:r>
          </a:p>
        </p:txBody>
      </p:sp>
    </p:spTree>
    <p:extLst>
      <p:ext uri="{BB962C8B-B14F-4D97-AF65-F5344CB8AC3E}">
        <p14:creationId xmlns:p14="http://schemas.microsoft.com/office/powerpoint/2010/main" val="20576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mem estressado trabalhando no laptop">
            <a:extLst>
              <a:ext uri="{FF2B5EF4-FFF2-40B4-BE49-F238E27FC236}">
                <a16:creationId xmlns:a16="http://schemas.microsoft.com/office/drawing/2014/main" id="{BCB223D7-EBB6-E272-580A-C4A5AD6ED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70723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06D96D-E77B-08EA-DC47-DC1475B62A8C}"/>
              </a:ext>
            </a:extLst>
          </p:cNvPr>
          <p:cNvSpPr txBox="1"/>
          <p:nvPr/>
        </p:nvSpPr>
        <p:spPr>
          <a:xfrm>
            <a:off x="8072439" y="5964675"/>
            <a:ext cx="398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bb Publico App Bold" panose="02040802060504060203" pitchFamily="18" charset="0"/>
              </a:rPr>
              <a:t>Richard, Risk Manager de uma produtora de insumos agrícolas</a:t>
            </a:r>
          </a:p>
        </p:txBody>
      </p:sp>
    </p:spTree>
    <p:extLst>
      <p:ext uri="{BB962C8B-B14F-4D97-AF65-F5344CB8AC3E}">
        <p14:creationId xmlns:p14="http://schemas.microsoft.com/office/powerpoint/2010/main" val="34536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mem estressado trabalhando no laptop">
            <a:extLst>
              <a:ext uri="{FF2B5EF4-FFF2-40B4-BE49-F238E27FC236}">
                <a16:creationId xmlns:a16="http://schemas.microsoft.com/office/drawing/2014/main" id="{BCB223D7-EBB6-E272-580A-C4A5AD6ED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707231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DF1A212-77F1-6EE0-6240-58F20F40C4B9}"/>
              </a:ext>
            </a:extLst>
          </p:cNvPr>
          <p:cNvSpPr/>
          <p:nvPr/>
        </p:nvSpPr>
        <p:spPr>
          <a:xfrm>
            <a:off x="591746" y="1814568"/>
            <a:ext cx="4885599" cy="1797871"/>
          </a:xfrm>
          <a:prstGeom prst="roundRect">
            <a:avLst/>
          </a:prstGeom>
          <a:noFill/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ubb Publico App Bold" panose="02040802060504060203" pitchFamily="18" charset="0"/>
              </a:rPr>
              <a:t>“Gostaria de melhorar o fluxo de caixa da minha empresa, mas uma operação de adiantamento de recebíveis me parece muito distante.”</a:t>
            </a:r>
          </a:p>
        </p:txBody>
      </p:sp>
    </p:spTree>
    <p:extLst>
      <p:ext uri="{BB962C8B-B14F-4D97-AF65-F5344CB8AC3E}">
        <p14:creationId xmlns:p14="http://schemas.microsoft.com/office/powerpoint/2010/main" val="7897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mem estressado trabalhando no laptop">
            <a:extLst>
              <a:ext uri="{FF2B5EF4-FFF2-40B4-BE49-F238E27FC236}">
                <a16:creationId xmlns:a16="http://schemas.microsoft.com/office/drawing/2014/main" id="{BCB223D7-EBB6-E272-580A-C4A5AD6ED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1"/>
            <a:ext cx="12192000" cy="707231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CE6A870-9247-F11C-F324-8B66CBB639BF}"/>
              </a:ext>
            </a:extLst>
          </p:cNvPr>
          <p:cNvSpPr/>
          <p:nvPr/>
        </p:nvSpPr>
        <p:spPr>
          <a:xfrm>
            <a:off x="6757156" y="1814567"/>
            <a:ext cx="4885599" cy="1797871"/>
          </a:xfrm>
          <a:prstGeom prst="roundRect">
            <a:avLst/>
          </a:prstGeom>
          <a:noFill/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ubb Publico App Bold" panose="02040802060504060203" pitchFamily="18" charset="0"/>
              </a:rPr>
              <a:t>“Uma operação de CRA faria muito sentido para mim, mas uma parte do meu portfolio é composta por grandes fazendeiros em sua Pessoa Física, e temo que isso não poderá compor o fundo.”</a:t>
            </a:r>
          </a:p>
        </p:txBody>
      </p:sp>
    </p:spTree>
    <p:extLst>
      <p:ext uri="{BB962C8B-B14F-4D97-AF65-F5344CB8AC3E}">
        <p14:creationId xmlns:p14="http://schemas.microsoft.com/office/powerpoint/2010/main" val="1860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essoa sentada no trem">
            <a:extLst>
              <a:ext uri="{FF2B5EF4-FFF2-40B4-BE49-F238E27FC236}">
                <a16:creationId xmlns:a16="http://schemas.microsoft.com/office/drawing/2014/main" id="{05F29A44-B7B1-F925-7730-D27D8851A4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7345FC-12F6-3166-769D-EC644FCCA58C}"/>
              </a:ext>
            </a:extLst>
          </p:cNvPr>
          <p:cNvSpPr txBox="1"/>
          <p:nvPr/>
        </p:nvSpPr>
        <p:spPr>
          <a:xfrm>
            <a:off x="6815139" y="5300663"/>
            <a:ext cx="398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bb Publico App Bold" panose="02040802060504060203" pitchFamily="18" charset="0"/>
              </a:rPr>
              <a:t>John, Risk Manager de uma empresa do setor automotivo</a:t>
            </a:r>
          </a:p>
        </p:txBody>
      </p:sp>
    </p:spTree>
    <p:extLst>
      <p:ext uri="{BB962C8B-B14F-4D97-AF65-F5344CB8AC3E}">
        <p14:creationId xmlns:p14="http://schemas.microsoft.com/office/powerpoint/2010/main" val="35668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essoa sentada no trem">
            <a:extLst>
              <a:ext uri="{FF2B5EF4-FFF2-40B4-BE49-F238E27FC236}">
                <a16:creationId xmlns:a16="http://schemas.microsoft.com/office/drawing/2014/main" id="{05F29A44-B7B1-F925-7730-D27D8851A4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576"/>
            <a:ext cx="12192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E6726AD-8372-8FEA-558C-E32296C2B3A5}"/>
              </a:ext>
            </a:extLst>
          </p:cNvPr>
          <p:cNvSpPr/>
          <p:nvPr/>
        </p:nvSpPr>
        <p:spPr>
          <a:xfrm>
            <a:off x="6757156" y="1814567"/>
            <a:ext cx="4885599" cy="1797871"/>
          </a:xfrm>
          <a:prstGeom prst="roundRect">
            <a:avLst/>
          </a:prstGeom>
          <a:noFill/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ubb Publico App Bold" panose="02040802060504060203" pitchFamily="18" charset="0"/>
              </a:rPr>
              <a:t>“Preciso de mais previsibilidade nos limites de crédito para meu portfolio de recebíveis.” </a:t>
            </a:r>
          </a:p>
        </p:txBody>
      </p:sp>
    </p:spTree>
    <p:extLst>
      <p:ext uri="{BB962C8B-B14F-4D97-AF65-F5344CB8AC3E}">
        <p14:creationId xmlns:p14="http://schemas.microsoft.com/office/powerpoint/2010/main" val="3111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essoa sentada no trem">
            <a:extLst>
              <a:ext uri="{FF2B5EF4-FFF2-40B4-BE49-F238E27FC236}">
                <a16:creationId xmlns:a16="http://schemas.microsoft.com/office/drawing/2014/main" id="{05F29A44-B7B1-F925-7730-D27D8851A4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E6726AD-8372-8FEA-558C-E32296C2B3A5}"/>
              </a:ext>
            </a:extLst>
          </p:cNvPr>
          <p:cNvSpPr/>
          <p:nvPr/>
        </p:nvSpPr>
        <p:spPr>
          <a:xfrm>
            <a:off x="591746" y="1814568"/>
            <a:ext cx="4885599" cy="1797871"/>
          </a:xfrm>
          <a:prstGeom prst="roundRect">
            <a:avLst/>
          </a:prstGeom>
          <a:noFill/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ubb Publico App Bold" panose="02040802060504060203" pitchFamily="18" charset="0"/>
              </a:rPr>
              <a:t>“Além disso, tenho clientes que são empresas de capital misto ou públicas, que foram excluídas de cobertura do meu seguro de crédito atual.” </a:t>
            </a:r>
          </a:p>
        </p:txBody>
      </p:sp>
    </p:spTree>
    <p:extLst>
      <p:ext uri="{BB962C8B-B14F-4D97-AF65-F5344CB8AC3E}">
        <p14:creationId xmlns:p14="http://schemas.microsoft.com/office/powerpoint/2010/main" val="32097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mem estressado no escritório">
            <a:extLst>
              <a:ext uri="{FF2B5EF4-FFF2-40B4-BE49-F238E27FC236}">
                <a16:creationId xmlns:a16="http://schemas.microsoft.com/office/drawing/2014/main" id="{F7F5ADE3-8C16-4730-92A2-D0866B96A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526"/>
            <a:ext cx="12192000" cy="686252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815E8E-F240-8400-836D-A40DC786B098}"/>
              </a:ext>
            </a:extLst>
          </p:cNvPr>
          <p:cNvSpPr txBox="1"/>
          <p:nvPr/>
        </p:nvSpPr>
        <p:spPr>
          <a:xfrm>
            <a:off x="328614" y="5964675"/>
            <a:ext cx="398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bb Publico App Bold" panose="02040802060504060203" pitchFamily="18" charset="0"/>
              </a:rPr>
              <a:t>Paul, Risk Manager de uma multinacional de engenharia</a:t>
            </a:r>
          </a:p>
        </p:txBody>
      </p:sp>
    </p:spTree>
    <p:extLst>
      <p:ext uri="{BB962C8B-B14F-4D97-AF65-F5344CB8AC3E}">
        <p14:creationId xmlns:p14="http://schemas.microsoft.com/office/powerpoint/2010/main" val="39851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mem estressado no escritório">
            <a:extLst>
              <a:ext uri="{FF2B5EF4-FFF2-40B4-BE49-F238E27FC236}">
                <a16:creationId xmlns:a16="http://schemas.microsoft.com/office/drawing/2014/main" id="{F7F5ADE3-8C16-4730-92A2-D0866B96A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526"/>
            <a:ext cx="12192000" cy="6862526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904D19C-B2F7-EABF-C156-D131320CB5F0}"/>
              </a:ext>
            </a:extLst>
          </p:cNvPr>
          <p:cNvSpPr/>
          <p:nvPr/>
        </p:nvSpPr>
        <p:spPr>
          <a:xfrm>
            <a:off x="591746" y="1814568"/>
            <a:ext cx="4885599" cy="1797871"/>
          </a:xfrm>
          <a:prstGeom prst="roundRect">
            <a:avLst/>
          </a:prstGeom>
          <a:noFill/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latin typeface="Chubb Publico App Bold" panose="02040802060504060203" pitchFamily="18" charset="0"/>
              </a:rPr>
              <a:t>“Minha empresa trabalha com entregas programadas ao longo do contrato, com receitas e custos descasados, o que me leva a incorrer em riscos de crédito. Como mitigar esse risco?”</a:t>
            </a:r>
          </a:p>
        </p:txBody>
      </p:sp>
    </p:spTree>
    <p:extLst>
      <p:ext uri="{BB962C8B-B14F-4D97-AF65-F5344CB8AC3E}">
        <p14:creationId xmlns:p14="http://schemas.microsoft.com/office/powerpoint/2010/main" val="12874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mem estressado no escritório">
            <a:extLst>
              <a:ext uri="{FF2B5EF4-FFF2-40B4-BE49-F238E27FC236}">
                <a16:creationId xmlns:a16="http://schemas.microsoft.com/office/drawing/2014/main" id="{F7F5ADE3-8C16-4730-92A2-D0866B96A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4526"/>
            <a:ext cx="12192000" cy="6862526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D3EBA1C-4489-0D18-2955-AA45D90438A3}"/>
              </a:ext>
            </a:extLst>
          </p:cNvPr>
          <p:cNvSpPr/>
          <p:nvPr/>
        </p:nvSpPr>
        <p:spPr>
          <a:xfrm>
            <a:off x="6757156" y="1814567"/>
            <a:ext cx="4885599" cy="1797871"/>
          </a:xfrm>
          <a:prstGeom prst="roundRect">
            <a:avLst/>
          </a:prstGeom>
          <a:noFill/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latin typeface="Chubb Publico App Bold" panose="02040802060504060203" pitchFamily="18" charset="0"/>
              </a:rPr>
              <a:t>“Nesse projeto, minha empresa se comprometeu a prover garantias de performance, e existe o risco de execução indevida desta garantia pelo meu cliente.”</a:t>
            </a:r>
          </a:p>
        </p:txBody>
      </p:sp>
    </p:spTree>
    <p:extLst>
      <p:ext uri="{BB962C8B-B14F-4D97-AF65-F5344CB8AC3E}">
        <p14:creationId xmlns:p14="http://schemas.microsoft.com/office/powerpoint/2010/main" val="14865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sentado em um tapete vermelho">
            <a:extLst>
              <a:ext uri="{FF2B5EF4-FFF2-40B4-BE49-F238E27FC236}">
                <a16:creationId xmlns:a16="http://schemas.microsoft.com/office/drawing/2014/main" id="{02327731-D957-4865-50BF-9736D4478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41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846C04-FB10-CDA8-8DF9-496880082154}"/>
              </a:ext>
            </a:extLst>
          </p:cNvPr>
          <p:cNvSpPr txBox="1"/>
          <p:nvPr/>
        </p:nvSpPr>
        <p:spPr>
          <a:xfrm>
            <a:off x="328614" y="5964675"/>
            <a:ext cx="398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bb Publico App Bold" panose="02040802060504060203" pitchFamily="18" charset="0"/>
              </a:rPr>
              <a:t>George, Risk Manager de uma fabricante nacional de carrocerias </a:t>
            </a:r>
          </a:p>
        </p:txBody>
      </p:sp>
    </p:spTree>
    <p:extLst>
      <p:ext uri="{BB962C8B-B14F-4D97-AF65-F5344CB8AC3E}">
        <p14:creationId xmlns:p14="http://schemas.microsoft.com/office/powerpoint/2010/main" val="42822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sentado em um tapete vermelho">
            <a:extLst>
              <a:ext uri="{FF2B5EF4-FFF2-40B4-BE49-F238E27FC236}">
                <a16:creationId xmlns:a16="http://schemas.microsoft.com/office/drawing/2014/main" id="{02327731-D957-4865-50BF-9736D4478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418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1F2030B-6E32-0F50-35D3-0AADCE35C45B}"/>
              </a:ext>
            </a:extLst>
          </p:cNvPr>
          <p:cNvSpPr/>
          <p:nvPr/>
        </p:nvSpPr>
        <p:spPr>
          <a:xfrm>
            <a:off x="6757156" y="1814567"/>
            <a:ext cx="4885599" cy="1797871"/>
          </a:xfrm>
          <a:prstGeom prst="roundRect">
            <a:avLst/>
          </a:prstGeom>
          <a:noFill/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ubb Publico App Bold" panose="02040802060504060203" pitchFamily="18" charset="0"/>
              </a:rPr>
              <a:t>“Sou exportador e ultimamente venho perdendo negócios, alguns clientes não podem pagar à vista e demandam que eu parcele a venda em um horizonte longo de tempo. Não posso incorrer em tal risco de crédito no meu balanço.”</a:t>
            </a:r>
          </a:p>
        </p:txBody>
      </p:sp>
    </p:spTree>
    <p:extLst>
      <p:ext uri="{BB962C8B-B14F-4D97-AF65-F5344CB8AC3E}">
        <p14:creationId xmlns:p14="http://schemas.microsoft.com/office/powerpoint/2010/main" val="14162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hub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E27C5"/>
      </a:accent1>
      <a:accent2>
        <a:srgbClr val="79CB00"/>
      </a:accent2>
      <a:accent3>
        <a:srgbClr val="01C1D6"/>
      </a:accent3>
      <a:accent4>
        <a:srgbClr val="FFB617"/>
      </a:accent4>
      <a:accent5>
        <a:srgbClr val="FF0198"/>
      </a:accent5>
      <a:accent6>
        <a:srgbClr val="FF66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CE Group Corporate Presentation -Third Quarter 2015 v1">
  <a:themeElements>
    <a:clrScheme name="Chubb">
      <a:dk1>
        <a:sysClr val="windowText" lastClr="000000"/>
      </a:dk1>
      <a:lt1>
        <a:sysClr val="window" lastClr="FFFFFF"/>
      </a:lt1>
      <a:dk2>
        <a:srgbClr val="4B4E53"/>
      </a:dk2>
      <a:lt2>
        <a:srgbClr val="AFAFAF"/>
      </a:lt2>
      <a:accent1>
        <a:srgbClr val="01C1D6"/>
      </a:accent1>
      <a:accent2>
        <a:srgbClr val="FF6600"/>
      </a:accent2>
      <a:accent3>
        <a:srgbClr val="6E27C5"/>
      </a:accent3>
      <a:accent4>
        <a:srgbClr val="FFB617"/>
      </a:accent4>
      <a:accent5>
        <a:srgbClr val="FF0198"/>
      </a:accent5>
      <a:accent6>
        <a:srgbClr val="150F96"/>
      </a:accent6>
      <a:hlink>
        <a:srgbClr val="150F96"/>
      </a:hlink>
      <a:folHlink>
        <a:srgbClr val="FF0198"/>
      </a:folHlink>
    </a:clrScheme>
    <a:fontScheme name="Chubb Georg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ubb interim (v1.02).potx" id="{EC62FA99-1CC2-4E22-9398-9A86D33CF217}" vid="{2BC7F51C-E5B4-4225-BE6B-E46B90AAC129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D19D564A65C4C9C4A029479FCF9A5" ma:contentTypeVersion="13" ma:contentTypeDescription="Create a new document." ma:contentTypeScope="" ma:versionID="6e4ce79a55d18a574026b7207722aa55">
  <xsd:schema xmlns:xsd="http://www.w3.org/2001/XMLSchema" xmlns:xs="http://www.w3.org/2001/XMLSchema" xmlns:p="http://schemas.microsoft.com/office/2006/metadata/properties" xmlns:ns3="319cf043-014f-48a3-8db8-e910370d2d63" xmlns:ns4="288e0314-780f-4f67-924e-09f252d70c70" targetNamespace="http://schemas.microsoft.com/office/2006/metadata/properties" ma:root="true" ma:fieldsID="6294f02ed53c83ff9853441cdc0f0bbb" ns3:_="" ns4:_="">
    <xsd:import namespace="319cf043-014f-48a3-8db8-e910370d2d63"/>
    <xsd:import namespace="288e0314-780f-4f67-924e-09f252d70c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cf043-014f-48a3-8db8-e910370d2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0314-780f-4f67-924e-09f252d70c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E1BD25-8B49-48C2-B526-E042304E52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FD939-FE6A-4A85-9B19-6D6B715211C0}">
  <ds:schemaRefs>
    <ds:schemaRef ds:uri="319cf043-014f-48a3-8db8-e910370d2d6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88e0314-780f-4f67-924e-09f252d70c7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6FF413-5F76-4F7A-BA7C-9A60EF27E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cf043-014f-48a3-8db8-e910370d2d63"/>
    <ds:schemaRef ds:uri="288e0314-780f-4f67-924e-09f252d70c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40353</TotalTime>
  <Words>293</Words>
  <Application>Microsoft Office PowerPoint</Application>
  <PresentationFormat>Widescreen</PresentationFormat>
  <Paragraphs>27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13</vt:i4>
      </vt:variant>
    </vt:vector>
  </HeadingPairs>
  <TitlesOfParts>
    <vt:vector size="28" baseType="lpstr">
      <vt:lpstr>Chubb Publico App Bold</vt:lpstr>
      <vt:lpstr>Symbol</vt:lpstr>
      <vt:lpstr>Lato</vt:lpstr>
      <vt:lpstr>Arial</vt:lpstr>
      <vt:lpstr>Georgia</vt:lpstr>
      <vt:lpstr>Calibri</vt:lpstr>
      <vt:lpstr>Chubb Publico App Medium</vt:lpstr>
      <vt:lpstr>Chubb Publico App Roman</vt:lpstr>
      <vt:lpstr>Calibri Light</vt:lpstr>
      <vt:lpstr>Tema de Office</vt:lpstr>
      <vt:lpstr>3_Office Theme</vt:lpstr>
      <vt:lpstr>10_Office Theme</vt:lpstr>
      <vt:lpstr>7_Office Theme</vt:lpstr>
      <vt:lpstr>1_Office Theme</vt:lpstr>
      <vt:lpstr>ACE Group Corporate Presentation -Third Quarter 2015 v1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Arte 2</dc:creator>
  <cp:lastModifiedBy>Deborah Lopes</cp:lastModifiedBy>
  <cp:revision>992</cp:revision>
  <cp:lastPrinted>2020-11-17T01:52:31Z</cp:lastPrinted>
  <dcterms:created xsi:type="dcterms:W3CDTF">2020-08-05T17:05:43Z</dcterms:created>
  <dcterms:modified xsi:type="dcterms:W3CDTF">2023-10-09T13:51:51Z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0x010100642D19D564A65C4C9C4A029479FCF9A5</vt:lpwstr>
  </property>
  <property fmtid="{D5CDD505-2E9C-101B-9397-08002B2CF9AE}" pid="3" name="MSIP_Label_d35fc5bc-c9e2-44ae-bd42-5c3cbdd817bc_Enabled">
    <vt:lpwstr>true</vt:lpwstr>
  </property>
  <property fmtid="{D5CDD505-2E9C-101B-9397-08002B2CF9AE}" pid="4" name="MSIP_Label_d35fc5bc-c9e2-44ae-bd42-5c3cbdd817bc_SetDate">
    <vt:lpwstr>2021-05-24T20:26:43Z</vt:lpwstr>
  </property>
  <property fmtid="{D5CDD505-2E9C-101B-9397-08002B2CF9AE}" pid="5" name="MSIP_Label_d35fc5bc-c9e2-44ae-bd42-5c3cbdd817bc_Method">
    <vt:lpwstr>Standard</vt:lpwstr>
  </property>
  <property fmtid="{D5CDD505-2E9C-101B-9397-08002B2CF9AE}" pid="6" name="MSIP_Label_d35fc5bc-c9e2-44ae-bd42-5c3cbdd817bc_Name">
    <vt:lpwstr>Yellow Data - LATAM</vt:lpwstr>
  </property>
  <property fmtid="{D5CDD505-2E9C-101B-9397-08002B2CF9AE}" pid="7" name="MSIP_Label_d35fc5bc-c9e2-44ae-bd42-5c3cbdd817bc_SiteId">
    <vt:lpwstr>fffcdc91-d561-4287-aebc-78d2466eec29</vt:lpwstr>
  </property>
  <property fmtid="{D5CDD505-2E9C-101B-9397-08002B2CF9AE}" pid="8" name="MSIP_Label_d35fc5bc-c9e2-44ae-bd42-5c3cbdd817bc_ActionId">
    <vt:lpwstr>65d1cc2d-1c41-4a78-90f9-2f3bfe085f55</vt:lpwstr>
  </property>
  <property fmtid="{D5CDD505-2E9C-101B-9397-08002B2CF9AE}" pid="9" name="MSIP_Label_d35fc5bc-c9e2-44ae-bd42-5c3cbdd817bc_ContentBits">
    <vt:lpwstr>0</vt:lpwstr>
  </property>
  <property fmtid="{D5CDD505-2E9C-101B-9397-08002B2CF9AE}" pid="10" name="Offisync_UniqueId">
    <vt:lpwstr>608880</vt:lpwstr>
  </property>
  <property fmtid="{D5CDD505-2E9C-101B-9397-08002B2CF9AE}" pid="11" name="Offisync_ServerID">
    <vt:lpwstr>94ca9b7a-279b-472e-ae48-b4a7c6e36abf</vt:lpwstr>
  </property>
  <property fmtid="{D5CDD505-2E9C-101B-9397-08002B2CF9AE}" pid="12" name="Offisync_ProviderInitializationData">
    <vt:lpwstr>https://village.chubb.com</vt:lpwstr>
  </property>
  <property fmtid="{D5CDD505-2E9C-101B-9397-08002B2CF9AE}" pid="13" name="Jive_LatestUserAccountName">
    <vt:lpwstr>DNLOPE</vt:lpwstr>
  </property>
  <property fmtid="{D5CDD505-2E9C-101B-9397-08002B2CF9AE}" pid="14" name="Offisync_UpdateToken">
    <vt:lpwstr>1</vt:lpwstr>
  </property>
  <property fmtid="{D5CDD505-2E9C-101B-9397-08002B2CF9AE}" pid="15" name="Jive_VersionGuid">
    <vt:lpwstr>e3c84d30-e36b-403e-b592-2f513a6f0b3c</vt:lpwstr>
  </property>
</Properties>
</file>